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60" r:id="rId1"/>
  </p:sldMasterIdLst>
  <p:sldIdLst>
    <p:sldId id="256" r:id="rId2"/>
    <p:sldId id="257" r:id="rId3"/>
    <p:sldId id="260" r:id="rId4"/>
    <p:sldId id="259" r:id="rId5"/>
    <p:sldId id="261" r:id="rId6"/>
    <p:sldId id="262" r:id="rId7"/>
    <p:sldId id="263" r:id="rId8"/>
    <p:sldId id="264" r:id="rId9"/>
    <p:sldId id="265" r:id="rId10"/>
    <p:sldId id="267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5026" autoAdjust="0"/>
    <p:restoredTop sz="94660"/>
  </p:normalViewPr>
  <p:slideViewPr>
    <p:cSldViewPr snapToGrid="0">
      <p:cViewPr varScale="1">
        <p:scale>
          <a:sx n="70" d="100"/>
          <a:sy n="70" d="100"/>
        </p:scale>
        <p:origin x="200" y="20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5F5BD1AD-ADD6-4233-971A-877A280998C4}" type="datetimeFigureOut">
              <a:rPr kumimoji="1" lang="ja-JP" altLang="en-US" smtClean="0"/>
              <a:t>2024/4/23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C84A6F5-3A95-4332-A6E7-A7DD5B6DE6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839193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BD1AD-ADD6-4233-971A-877A280998C4}" type="datetimeFigureOut">
              <a:rPr kumimoji="1" lang="ja-JP" altLang="en-US" smtClean="0"/>
              <a:t>2024/4/23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4A6F5-3A95-4332-A6E7-A7DD5B6DE6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750336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5F5BD1AD-ADD6-4233-971A-877A280998C4}" type="datetimeFigureOut">
              <a:rPr kumimoji="1" lang="ja-JP" altLang="en-US" smtClean="0"/>
              <a:t>2024/4/23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C84A6F5-3A95-4332-A6E7-A7DD5B6DE6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00796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BD1AD-ADD6-4233-971A-877A280998C4}" type="datetimeFigureOut">
              <a:rPr kumimoji="1" lang="ja-JP" altLang="en-US" smtClean="0"/>
              <a:t>2024/4/23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CC84A6F5-3A95-4332-A6E7-A7DD5B6DE6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752186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5F5BD1AD-ADD6-4233-971A-877A280998C4}" type="datetimeFigureOut">
              <a:rPr kumimoji="1" lang="ja-JP" altLang="en-US" smtClean="0"/>
              <a:t>2024/4/23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C84A6F5-3A95-4332-A6E7-A7DD5B6DE6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28047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BD1AD-ADD6-4233-971A-877A280998C4}" type="datetimeFigureOut">
              <a:rPr kumimoji="1" lang="ja-JP" altLang="en-US" smtClean="0"/>
              <a:t>2024/4/23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4A6F5-3A95-4332-A6E7-A7DD5B6DE6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753038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BD1AD-ADD6-4233-971A-877A280998C4}" type="datetimeFigureOut">
              <a:rPr kumimoji="1" lang="ja-JP" altLang="en-US" smtClean="0"/>
              <a:t>2024/4/23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4A6F5-3A95-4332-A6E7-A7DD5B6DE6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71946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BD1AD-ADD6-4233-971A-877A280998C4}" type="datetimeFigureOut">
              <a:rPr kumimoji="1" lang="ja-JP" altLang="en-US" smtClean="0"/>
              <a:t>2024/4/23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4A6F5-3A95-4332-A6E7-A7DD5B6DE6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267427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BD1AD-ADD6-4233-971A-877A280998C4}" type="datetimeFigureOut">
              <a:rPr kumimoji="1" lang="ja-JP" altLang="en-US" smtClean="0"/>
              <a:t>2024/4/23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4A6F5-3A95-4332-A6E7-A7DD5B6DE6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113096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5F5BD1AD-ADD6-4233-971A-877A280998C4}" type="datetimeFigureOut">
              <a:rPr kumimoji="1" lang="ja-JP" altLang="en-US" smtClean="0"/>
              <a:t>2024/4/23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C84A6F5-3A95-4332-A6E7-A7DD5B6DE6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76173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BD1AD-ADD6-4233-971A-877A280998C4}" type="datetimeFigureOut">
              <a:rPr kumimoji="1" lang="ja-JP" altLang="en-US" smtClean="0"/>
              <a:t>2024/4/23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4A6F5-3A95-4332-A6E7-A7DD5B6DE6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65660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5F5BD1AD-ADD6-4233-971A-877A280998C4}" type="datetimeFigureOut">
              <a:rPr kumimoji="1" lang="ja-JP" altLang="en-US" smtClean="0"/>
              <a:t>2024/4/23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CC84A6F5-3A95-4332-A6E7-A7DD5B6DE612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99709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1" r:id="rId1"/>
    <p:sldLayoutId id="2147483962" r:id="rId2"/>
    <p:sldLayoutId id="2147483963" r:id="rId3"/>
    <p:sldLayoutId id="2147483964" r:id="rId4"/>
    <p:sldLayoutId id="2147483965" r:id="rId5"/>
    <p:sldLayoutId id="2147483966" r:id="rId6"/>
    <p:sldLayoutId id="2147483967" r:id="rId7"/>
    <p:sldLayoutId id="2147483968" r:id="rId8"/>
    <p:sldLayoutId id="2147483969" r:id="rId9"/>
    <p:sldLayoutId id="2147483970" r:id="rId10"/>
    <p:sldLayoutId id="2147483971" r:id="rId11"/>
  </p:sldLayoutIdLst>
  <p:txStyles>
    <p:titleStyle>
      <a:lvl1pPr algn="l" defTabSz="457200" rtl="0" eaLnBrk="1" latinLnBrk="0" hangingPunct="1">
        <a:spcBef>
          <a:spcPct val="0"/>
        </a:spcBef>
        <a:buNone/>
        <a:defRPr kumimoji="1"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 kumimoji="1">
          <a:solidFill>
            <a:schemeClr val="tx2"/>
          </a:solidFill>
        </a:defRPr>
      </a:lvl2pPr>
      <a:lvl3pPr eaLnBrk="1" hangingPunct="1">
        <a:defRPr kumimoji="1">
          <a:solidFill>
            <a:schemeClr val="tx2"/>
          </a:solidFill>
        </a:defRPr>
      </a:lvl3pPr>
      <a:lvl4pPr eaLnBrk="1" hangingPunct="1">
        <a:defRPr kumimoji="1">
          <a:solidFill>
            <a:schemeClr val="tx2"/>
          </a:solidFill>
        </a:defRPr>
      </a:lvl4pPr>
      <a:lvl5pPr eaLnBrk="1" hangingPunct="1">
        <a:defRPr kumimoji="1">
          <a:solidFill>
            <a:schemeClr val="tx2"/>
          </a:solidFill>
        </a:defRPr>
      </a:lvl5pPr>
      <a:lvl6pPr eaLnBrk="1" hangingPunct="1">
        <a:defRPr kumimoji="1">
          <a:solidFill>
            <a:schemeClr val="tx2"/>
          </a:solidFill>
        </a:defRPr>
      </a:lvl6pPr>
      <a:lvl7pPr eaLnBrk="1" hangingPunct="1">
        <a:defRPr kumimoji="1">
          <a:solidFill>
            <a:schemeClr val="tx2"/>
          </a:solidFill>
        </a:defRPr>
      </a:lvl7pPr>
      <a:lvl8pPr eaLnBrk="1" hangingPunct="1">
        <a:defRPr kumimoji="1">
          <a:solidFill>
            <a:schemeClr val="tx2"/>
          </a:solidFill>
        </a:defRPr>
      </a:lvl8pPr>
      <a:lvl9pPr eaLnBrk="1" hangingPunct="1">
        <a:defRPr kumimoji="1"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kumimoji="1"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kumimoji="1"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kumimoji="1"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kumimoji="1"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kumimoji="1"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kumimoji="1"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kumimoji="1"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kumimoji="1"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kumimoji="1"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2B25974-5C3D-889F-D0BD-83BFE8DC34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ja-JP" dirty="0"/>
              <a:t>CG</a:t>
            </a:r>
            <a:r>
              <a:rPr lang="ja-JP" altLang="en-US" dirty="0"/>
              <a:t>実験</a:t>
            </a:r>
            <a:r>
              <a:rPr lang="en-US" altLang="ja-JP" dirty="0"/>
              <a:t> </a:t>
            </a:r>
            <a:r>
              <a:rPr lang="ja-JP" altLang="en-US" dirty="0"/>
              <a:t>テーマ：三色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8763105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DA5C560-2AA3-6BEA-6442-A8F1EF914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講評・質問</a:t>
            </a:r>
          </a:p>
        </p:txBody>
      </p:sp>
      <p:pic>
        <p:nvPicPr>
          <p:cNvPr id="3" name="図 2" descr="テーブルに置いている数々の瓶&#10;&#10;中程度の精度で自動的に生成された説明">
            <a:extLst>
              <a:ext uri="{FF2B5EF4-FFF2-40B4-BE49-F238E27FC236}">
                <a16:creationId xmlns:a16="http://schemas.microsoft.com/office/drawing/2014/main" id="{07872523-4087-9B95-87A6-BB523C7B27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55" y="2102178"/>
            <a:ext cx="5894894" cy="4421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7626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36F6DB7-CF8D-494A-82F6-13B58DCA98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B7E5194-6E82-4A44-99C3-FE7D87F341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14407"/>
            <a:ext cx="3707477" cy="561177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JP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CB8D9993-826C-788C-8AE1-C88289FDC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110" y="826346"/>
            <a:ext cx="3171905" cy="1013800"/>
          </a:xfrm>
        </p:spPr>
        <p:txBody>
          <a:bodyPr>
            <a:normAutofit/>
          </a:bodyPr>
          <a:lstStyle/>
          <a:p>
            <a:r>
              <a:rPr kumimoji="1" lang="ja-JP" altLang="en-US" sz="1800">
                <a:solidFill>
                  <a:srgbClr val="FFFFFF"/>
                </a:solidFill>
              </a:rPr>
              <a:t>テーマ：三色</a:t>
            </a:r>
            <a:br>
              <a:rPr kumimoji="1" lang="en-US" altLang="ja-JP" sz="2400" dirty="0">
                <a:solidFill>
                  <a:srgbClr val="FFFFFF"/>
                </a:solidFill>
              </a:rPr>
            </a:br>
            <a:r>
              <a:rPr kumimoji="1" lang="en-US" altLang="ja-JP" sz="2400" dirty="0">
                <a:solidFill>
                  <a:srgbClr val="FFFFFF"/>
                </a:solidFill>
              </a:rPr>
              <a:t>『</a:t>
            </a:r>
            <a:r>
              <a:rPr kumimoji="1" lang="ja-JP" altLang="en-US" sz="2400" dirty="0">
                <a:solidFill>
                  <a:srgbClr val="FFFFFF"/>
                </a:solidFill>
              </a:rPr>
              <a:t>ドロップアウト</a:t>
            </a:r>
            <a:r>
              <a:rPr kumimoji="1" lang="en-US" altLang="ja-JP" sz="2400" dirty="0">
                <a:solidFill>
                  <a:srgbClr val="FFFFFF"/>
                </a:solidFill>
              </a:rPr>
              <a:t>』</a:t>
            </a:r>
            <a:endParaRPr kumimoji="1" lang="ja-JP" altLang="en-US" sz="2400" dirty="0">
              <a:solidFill>
                <a:srgbClr val="FFFFFF"/>
              </a:solidFill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9FCC1E1-84D3-494D-A0A0-286AFA1C30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6E09E90-FF79-402E-AF01-97A279BEA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JP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C6946F8-4B9B-4C51-9F51-2DB377392C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JP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7B3D2B3D-A285-438C-A344-AED3E46A07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JP"/>
            </a:p>
          </p:txBody>
        </p:sp>
      </p:grp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369FDD4-10F5-697D-2CFC-B65721A555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4110" y="2422529"/>
            <a:ext cx="3033249" cy="1610633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ja-JP" altLang="en-US" sz="1600" dirty="0">
                <a:solidFill>
                  <a:srgbClr val="FFFFFF"/>
                </a:solidFill>
              </a:rPr>
              <a:t>ポイント</a:t>
            </a:r>
            <a:endParaRPr lang="en-US" altLang="ja-JP" sz="1600" dirty="0">
              <a:solidFill>
                <a:srgbClr val="FFFFFF"/>
              </a:solidFill>
            </a:endParaRPr>
          </a:p>
          <a:p>
            <a:r>
              <a:rPr lang="ja-JP" altLang="en-US" sz="1600" dirty="0">
                <a:solidFill>
                  <a:srgbClr val="FFFFFF"/>
                </a:solidFill>
              </a:rPr>
              <a:t>三色 </a:t>
            </a:r>
            <a:r>
              <a:rPr lang="en-US" altLang="ja-JP" sz="1600" dirty="0">
                <a:solidFill>
                  <a:srgbClr val="FFFFFF"/>
                </a:solidFill>
              </a:rPr>
              <a:t>= RGB</a:t>
            </a:r>
            <a:r>
              <a:rPr lang="ja-JP" altLang="en-US" sz="1600" dirty="0">
                <a:solidFill>
                  <a:srgbClr val="FFFFFF"/>
                </a:solidFill>
              </a:rPr>
              <a:t>の単色光</a:t>
            </a:r>
            <a:endParaRPr lang="en-US" altLang="ja-JP" sz="1600" dirty="0">
              <a:solidFill>
                <a:srgbClr val="FFFFFF"/>
              </a:solidFill>
            </a:endParaRPr>
          </a:p>
          <a:p>
            <a:r>
              <a:rPr lang="ja-JP" altLang="en-US" sz="1600" dirty="0">
                <a:solidFill>
                  <a:srgbClr val="FFFFFF"/>
                </a:solidFill>
              </a:rPr>
              <a:t>ガラスの表現</a:t>
            </a:r>
            <a:endParaRPr lang="en-US" altLang="ja-JP" sz="1600" dirty="0">
              <a:solidFill>
                <a:srgbClr val="FFFFFF"/>
              </a:solidFill>
            </a:endParaRPr>
          </a:p>
          <a:p>
            <a:r>
              <a:rPr lang="ja-JP" altLang="en-US" sz="1600" dirty="0">
                <a:solidFill>
                  <a:srgbClr val="FFFFFF"/>
                </a:solidFill>
              </a:rPr>
              <a:t>無数の電球</a:t>
            </a:r>
            <a:endParaRPr lang="en-US" altLang="ja-JP" sz="1600" dirty="0">
              <a:solidFill>
                <a:srgbClr val="FFFFFF"/>
              </a:solidFill>
            </a:endParaRPr>
          </a:p>
          <a:p>
            <a:endParaRPr lang="en-US" sz="1600" dirty="0">
              <a:solidFill>
                <a:srgbClr val="FFFFFF"/>
              </a:solidFill>
            </a:endParaRPr>
          </a:p>
        </p:txBody>
      </p:sp>
      <p:pic>
        <p:nvPicPr>
          <p:cNvPr id="5" name="コンテンツ プレースホルダー 4" descr="テーブルに置いている数々の瓶&#10;&#10;中程度の精度で自動的に生成された説明">
            <a:extLst>
              <a:ext uri="{FF2B5EF4-FFF2-40B4-BE49-F238E27FC236}">
                <a16:creationId xmlns:a16="http://schemas.microsoft.com/office/drawing/2014/main" id="{1C381734-99F8-6E79-50B2-C98F56D9AD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5453" y="948413"/>
            <a:ext cx="6613200" cy="495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953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4243B20-6FDB-BFF1-AF4A-9D25E5C1E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z="2800" dirty="0">
                <a:solidFill>
                  <a:srgbClr val="FFFFFF"/>
                </a:solidFill>
              </a:rPr>
              <a:t>三色 </a:t>
            </a:r>
            <a:r>
              <a:rPr lang="en-US" altLang="ja-JP" sz="2800" dirty="0">
                <a:solidFill>
                  <a:srgbClr val="FFFFFF"/>
                </a:solidFill>
              </a:rPr>
              <a:t>= RGB</a:t>
            </a:r>
            <a:r>
              <a:rPr lang="ja-JP" altLang="en-US" sz="2800" dirty="0">
                <a:solidFill>
                  <a:srgbClr val="FFFFFF"/>
                </a:solidFill>
              </a:rPr>
              <a:t>の単色光</a:t>
            </a:r>
            <a:endParaRPr kumimoji="1" lang="ja-JP" altLang="en-US" dirty="0"/>
          </a:p>
        </p:txBody>
      </p:sp>
      <p:pic>
        <p:nvPicPr>
          <p:cNvPr id="15" name="コンテンツ プレースホルダー 14" descr="テーブルに置いている数々の瓶&#10;&#10;中程度の精度で自動的に生成された説明">
            <a:extLst>
              <a:ext uri="{FF2B5EF4-FFF2-40B4-BE49-F238E27FC236}">
                <a16:creationId xmlns:a16="http://schemas.microsoft.com/office/drawing/2014/main" id="{16CBA14C-BF9F-4855-32C0-CD625FC747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1798" y="2049237"/>
            <a:ext cx="5366337" cy="4024753"/>
          </a:xfrm>
          <a:ln w="38100">
            <a:solidFill>
              <a:schemeClr val="tx1"/>
            </a:solidFill>
          </a:ln>
        </p:spPr>
      </p:pic>
      <p:pic>
        <p:nvPicPr>
          <p:cNvPr id="4" name="図 3" descr="テーブル, 座る, 少し, 女の子 が含まれている画像&#10;&#10;自動的に生成された説明">
            <a:extLst>
              <a:ext uri="{FF2B5EF4-FFF2-40B4-BE49-F238E27FC236}">
                <a16:creationId xmlns:a16="http://schemas.microsoft.com/office/drawing/2014/main" id="{BE74185D-2B82-FD55-CE9F-6A0229D0F4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4267" y="2049237"/>
            <a:ext cx="1346986" cy="3961725"/>
          </a:xfrm>
          <a:prstGeom prst="rect">
            <a:avLst/>
          </a:prstGeom>
        </p:spPr>
      </p:pic>
      <p:pic>
        <p:nvPicPr>
          <p:cNvPr id="5" name="コンテンツ プレースホルダー 12" descr="ワインの瓶&#10;&#10;自動的に生成された説明">
            <a:extLst>
              <a:ext uri="{FF2B5EF4-FFF2-40B4-BE49-F238E27FC236}">
                <a16:creationId xmlns:a16="http://schemas.microsoft.com/office/drawing/2014/main" id="{F350496B-A737-D339-11E8-56B25B877FF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693" y="2053427"/>
            <a:ext cx="1338713" cy="3961723"/>
          </a:xfrm>
          <a:prstGeom prst="rect">
            <a:avLst/>
          </a:prstGeom>
        </p:spPr>
      </p:pic>
      <p:pic>
        <p:nvPicPr>
          <p:cNvPr id="6" name="図 5" descr="テーブルに置いている数々の瓶&#10;&#10;低い精度で自動的に生成された説明">
            <a:extLst>
              <a:ext uri="{FF2B5EF4-FFF2-40B4-BE49-F238E27FC236}">
                <a16:creationId xmlns:a16="http://schemas.microsoft.com/office/drawing/2014/main" id="{093EB1AE-A6AF-839C-B4FD-3B75B1A7873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8588" y="2049237"/>
            <a:ext cx="1247952" cy="3961756"/>
          </a:xfrm>
          <a:prstGeom prst="rect">
            <a:avLst/>
          </a:prstGeom>
        </p:spPr>
      </p:pic>
      <p:sp>
        <p:nvSpPr>
          <p:cNvPr id="8" name="矢印: 下 7">
            <a:extLst>
              <a:ext uri="{FF2B5EF4-FFF2-40B4-BE49-F238E27FC236}">
                <a16:creationId xmlns:a16="http://schemas.microsoft.com/office/drawing/2014/main" id="{AADA6E71-FC2B-0679-F5E1-CFA9FE766F31}"/>
              </a:ext>
            </a:extLst>
          </p:cNvPr>
          <p:cNvSpPr/>
          <p:nvPr/>
        </p:nvSpPr>
        <p:spPr>
          <a:xfrm rot="20144130">
            <a:off x="8042069" y="4239492"/>
            <a:ext cx="465797" cy="783403"/>
          </a:xfrm>
          <a:prstGeom prst="downArrow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矢印: 下 8">
            <a:extLst>
              <a:ext uri="{FF2B5EF4-FFF2-40B4-BE49-F238E27FC236}">
                <a16:creationId xmlns:a16="http://schemas.microsoft.com/office/drawing/2014/main" id="{78A39F5B-F474-7060-A954-1C9CD01000B9}"/>
              </a:ext>
            </a:extLst>
          </p:cNvPr>
          <p:cNvSpPr/>
          <p:nvPr/>
        </p:nvSpPr>
        <p:spPr>
          <a:xfrm rot="18049788">
            <a:off x="7013850" y="3727401"/>
            <a:ext cx="465797" cy="1692077"/>
          </a:xfrm>
          <a:prstGeom prst="downArrow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矢印: 下 9">
            <a:extLst>
              <a:ext uri="{FF2B5EF4-FFF2-40B4-BE49-F238E27FC236}">
                <a16:creationId xmlns:a16="http://schemas.microsoft.com/office/drawing/2014/main" id="{961A72D9-3328-495A-ED4A-1FB1EFB49AAD}"/>
              </a:ext>
            </a:extLst>
          </p:cNvPr>
          <p:cNvSpPr/>
          <p:nvPr/>
        </p:nvSpPr>
        <p:spPr>
          <a:xfrm rot="3108897">
            <a:off x="9309011" y="3535836"/>
            <a:ext cx="465797" cy="1732469"/>
          </a:xfrm>
          <a:prstGeom prst="downArrow">
            <a:avLst/>
          </a:prstGeom>
          <a:solidFill>
            <a:srgbClr val="0070C0"/>
          </a:solidFill>
          <a:ln>
            <a:solidFill>
              <a:schemeClr val="bg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919D7FEB-8C4E-34ED-0887-81080A63E779}"/>
              </a:ext>
            </a:extLst>
          </p:cNvPr>
          <p:cNvSpPr/>
          <p:nvPr/>
        </p:nvSpPr>
        <p:spPr>
          <a:xfrm>
            <a:off x="6096000" y="5258680"/>
            <a:ext cx="971550" cy="381821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solidFill>
                  <a:srgbClr val="0070C0"/>
                </a:solidFill>
              </a:rPr>
              <a:t>黄</a:t>
            </a: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52DB9543-F4EF-13EE-2BE0-A7F452A883C5}"/>
              </a:ext>
            </a:extLst>
          </p:cNvPr>
          <p:cNvSpPr/>
          <p:nvPr/>
        </p:nvSpPr>
        <p:spPr>
          <a:xfrm>
            <a:off x="7676711" y="6015183"/>
            <a:ext cx="971550" cy="381821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solidFill>
                  <a:srgbClr val="FF0000"/>
                </a:solidFill>
              </a:rPr>
              <a:t>シアン</a:t>
            </a: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7097A8BE-82C4-BF65-7E4C-07EC6095FEF8}"/>
              </a:ext>
            </a:extLst>
          </p:cNvPr>
          <p:cNvSpPr/>
          <p:nvPr/>
        </p:nvSpPr>
        <p:spPr>
          <a:xfrm>
            <a:off x="9737109" y="6025450"/>
            <a:ext cx="1131295" cy="381821"/>
          </a:xfrm>
          <a:prstGeom prst="rect">
            <a:avLst/>
          </a:prstGeom>
          <a:solidFill>
            <a:schemeClr val="accent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solidFill>
                  <a:srgbClr val="00B050"/>
                </a:solidFill>
              </a:rPr>
              <a:t>マゼンタ</a:t>
            </a:r>
          </a:p>
        </p:txBody>
      </p:sp>
      <p:grpSp>
        <p:nvGrpSpPr>
          <p:cNvPr id="19" name="グループ化 18">
            <a:extLst>
              <a:ext uri="{FF2B5EF4-FFF2-40B4-BE49-F238E27FC236}">
                <a16:creationId xmlns:a16="http://schemas.microsoft.com/office/drawing/2014/main" id="{83172AB4-EE18-2B91-534A-F9E1050F54A3}"/>
              </a:ext>
            </a:extLst>
          </p:cNvPr>
          <p:cNvGrpSpPr/>
          <p:nvPr/>
        </p:nvGrpSpPr>
        <p:grpSpPr>
          <a:xfrm>
            <a:off x="995594" y="2216435"/>
            <a:ext cx="3771980" cy="3627328"/>
            <a:chOff x="562276" y="2211664"/>
            <a:chExt cx="3771980" cy="3627328"/>
          </a:xfrm>
        </p:grpSpPr>
        <p:sp>
          <p:nvSpPr>
            <p:cNvPr id="16" name="正方形/長方形 15">
              <a:extLst>
                <a:ext uri="{FF2B5EF4-FFF2-40B4-BE49-F238E27FC236}">
                  <a16:creationId xmlns:a16="http://schemas.microsoft.com/office/drawing/2014/main" id="{DC9A6678-7400-EEB9-22BE-AEE2E337BF04}"/>
                </a:ext>
              </a:extLst>
            </p:cNvPr>
            <p:cNvSpPr/>
            <p:nvPr/>
          </p:nvSpPr>
          <p:spPr>
            <a:xfrm>
              <a:off x="562276" y="2211664"/>
              <a:ext cx="3771980" cy="362732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18" name="図 17" descr="ダイアグラム, ベン図表&#10;&#10;自動的に生成された説明">
              <a:extLst>
                <a:ext uri="{FF2B5EF4-FFF2-40B4-BE49-F238E27FC236}">
                  <a16:creationId xmlns:a16="http://schemas.microsoft.com/office/drawing/2014/main" id="{6A8C286C-EFEA-D460-8DBA-FBA3E33039E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8354" y="2456972"/>
              <a:ext cx="3299824" cy="315463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42666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DACDED9-08E1-09EA-037C-F039B7106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z="2800">
                <a:solidFill>
                  <a:srgbClr val="FFFFFF"/>
                </a:solidFill>
              </a:rPr>
              <a:t>ガラスの表現</a:t>
            </a:r>
            <a:endParaRPr kumimoji="1" lang="ja-JP" altLang="en-US" dirty="0"/>
          </a:p>
        </p:txBody>
      </p:sp>
      <p:pic>
        <p:nvPicPr>
          <p:cNvPr id="13" name="コンテンツ プレースホルダー 12" descr="バブル, テーブル, 座る, 水 が含まれている画像&#10;&#10;自動的に生成された説明">
            <a:extLst>
              <a:ext uri="{FF2B5EF4-FFF2-40B4-BE49-F238E27FC236}">
                <a16:creationId xmlns:a16="http://schemas.microsoft.com/office/drawing/2014/main" id="{0F7461DF-0471-B1C5-FD32-3F564D2638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7527" y="2237264"/>
            <a:ext cx="4424314" cy="3318236"/>
          </a:xfrm>
          <a:ln w="28575">
            <a:solidFill>
              <a:schemeClr val="tx1"/>
            </a:solidFill>
          </a:ln>
        </p:spPr>
      </p:pic>
      <p:pic>
        <p:nvPicPr>
          <p:cNvPr id="15" name="図 14" descr="テーブル, 座る, グリーン, ケーキ が含まれている画像&#10;&#10;自動的に生成された説明">
            <a:extLst>
              <a:ext uri="{FF2B5EF4-FFF2-40B4-BE49-F238E27FC236}">
                <a16:creationId xmlns:a16="http://schemas.microsoft.com/office/drawing/2014/main" id="{871A6631-0256-2E03-7CA4-BD31ECF9E5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0159" y="2237264"/>
            <a:ext cx="4424314" cy="3318236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ABEB97ED-E3A3-8D3E-7435-C22626EAC2D1}"/>
              </a:ext>
            </a:extLst>
          </p:cNvPr>
          <p:cNvCxnSpPr/>
          <p:nvPr/>
        </p:nvCxnSpPr>
        <p:spPr>
          <a:xfrm>
            <a:off x="6096000" y="2003574"/>
            <a:ext cx="0" cy="44074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CF0581B1-3608-5E01-C520-6F7BCCD83258}"/>
              </a:ext>
            </a:extLst>
          </p:cNvPr>
          <p:cNvSpPr txBox="1"/>
          <p:nvPr/>
        </p:nvSpPr>
        <p:spPr>
          <a:xfrm>
            <a:off x="1380744" y="5786512"/>
            <a:ext cx="39503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material{</a:t>
            </a:r>
            <a:r>
              <a:rPr kumimoji="1" lang="en-US" altLang="ja-JP" dirty="0" err="1"/>
              <a:t>M_Glass</a:t>
            </a:r>
            <a:r>
              <a:rPr kumimoji="1" lang="en-US" altLang="ja-JP" dirty="0"/>
              <a:t> texture{pigment{</a:t>
            </a:r>
            <a:r>
              <a:rPr kumimoji="1" lang="en-US" altLang="ja-JP" dirty="0" err="1"/>
              <a:t>clr</a:t>
            </a:r>
            <a:r>
              <a:rPr kumimoji="1" lang="en-US" altLang="ja-JP" dirty="0"/>
              <a:t>}}}</a:t>
            </a:r>
            <a:endParaRPr kumimoji="1" lang="ja-JP" altLang="en-US" dirty="0"/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4F96EDDE-EB9F-A172-0075-92DE4A5EDBBE}"/>
              </a:ext>
            </a:extLst>
          </p:cNvPr>
          <p:cNvSpPr txBox="1"/>
          <p:nvPr/>
        </p:nvSpPr>
        <p:spPr>
          <a:xfrm>
            <a:off x="7943240" y="5786512"/>
            <a:ext cx="1652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err="1"/>
              <a:t>myM_Glass</a:t>
            </a:r>
            <a:r>
              <a:rPr kumimoji="1" lang="en-US" altLang="ja-JP" dirty="0"/>
              <a:t>(</a:t>
            </a:r>
            <a:r>
              <a:rPr kumimoji="1" lang="en-US" altLang="ja-JP" dirty="0" err="1"/>
              <a:t>clr</a:t>
            </a:r>
            <a:r>
              <a:rPr kumimoji="1" lang="en-US" altLang="ja-JP" dirty="0"/>
              <a:t>)</a:t>
            </a:r>
            <a:endParaRPr kumimoji="1" lang="ja-JP" altLang="en-US" dirty="0"/>
          </a:p>
        </p:txBody>
      </p:sp>
      <p:sp>
        <p:nvSpPr>
          <p:cNvPr id="21" name="吹き出し: 角を丸めた四角形 20">
            <a:extLst>
              <a:ext uri="{FF2B5EF4-FFF2-40B4-BE49-F238E27FC236}">
                <a16:creationId xmlns:a16="http://schemas.microsoft.com/office/drawing/2014/main" id="{AEDAB391-9091-8E8A-24A2-7F03C3302C1D}"/>
              </a:ext>
            </a:extLst>
          </p:cNvPr>
          <p:cNvSpPr/>
          <p:nvPr/>
        </p:nvSpPr>
        <p:spPr>
          <a:xfrm>
            <a:off x="5449824" y="3456094"/>
            <a:ext cx="3158147" cy="2099405"/>
          </a:xfrm>
          <a:prstGeom prst="wedgeRoundRectCallout">
            <a:avLst>
              <a:gd name="adj1" fmla="val 36415"/>
              <a:gd name="adj2" fmla="val 60693"/>
              <a:gd name="adj3" fmla="val 16667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ja-JP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#macro</a:t>
            </a:r>
            <a:r>
              <a:rPr lang="en-US" altLang="ja-JP" sz="11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ja-JP" sz="1100" b="0" dirty="0" err="1">
                <a:solidFill>
                  <a:srgbClr val="292929"/>
                </a:solidFill>
                <a:effectLst/>
                <a:latin typeface="Consolas" panose="020B0609020204030204" pitchFamily="49" charset="0"/>
              </a:rPr>
              <a:t>myM_Glass</a:t>
            </a:r>
            <a:r>
              <a:rPr lang="en-US" altLang="ja-JP" sz="1100" b="0" dirty="0">
                <a:solidFill>
                  <a:srgbClr val="292929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ja-JP" sz="1100" b="0" dirty="0" err="1">
                <a:solidFill>
                  <a:srgbClr val="292929"/>
                </a:solidFill>
                <a:effectLst/>
                <a:latin typeface="Consolas" panose="020B0609020204030204" pitchFamily="49" charset="0"/>
              </a:rPr>
              <a:t>clr</a:t>
            </a:r>
            <a:r>
              <a:rPr lang="en-US" altLang="ja-JP" sz="1100" b="0" dirty="0">
                <a:solidFill>
                  <a:srgbClr val="292929"/>
                </a:solidFill>
                <a:effectLst/>
                <a:latin typeface="Consolas" panose="020B0609020204030204" pitchFamily="49" charset="0"/>
              </a:rPr>
              <a:t>)</a:t>
            </a:r>
            <a:endParaRPr lang="sv-SE" altLang="ja-JP" sz="1100" b="0" dirty="0">
              <a:solidFill>
                <a:srgbClr val="795E26"/>
              </a:solidFill>
              <a:effectLst/>
              <a:latin typeface="Consolas" panose="020B0609020204030204" pitchFamily="49" charset="0"/>
            </a:endParaRPr>
          </a:p>
          <a:p>
            <a:r>
              <a:rPr lang="sv-SE" altLang="ja-JP" sz="11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material</a:t>
            </a:r>
            <a:r>
              <a:rPr lang="sv-SE" altLang="ja-JP" sz="1100" b="0" dirty="0">
                <a:solidFill>
                  <a:srgbClr val="292929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sv-SE" altLang="ja-JP" sz="1100" b="0" dirty="0">
                <a:solidFill>
                  <a:srgbClr val="292929"/>
                </a:solidFill>
                <a:effectLst/>
                <a:latin typeface="Consolas" panose="020B0609020204030204" pitchFamily="49" charset="0"/>
              </a:rPr>
              <a:t>    T_Glass(clr)</a:t>
            </a:r>
          </a:p>
          <a:p>
            <a:r>
              <a:rPr lang="sv-SE" altLang="ja-JP" sz="1100" b="0" dirty="0">
                <a:solidFill>
                  <a:srgbClr val="292929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sv-SE" altLang="ja-JP" sz="11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interior</a:t>
            </a:r>
            <a:r>
              <a:rPr lang="sv-SE" altLang="ja-JP" sz="1100" b="0" dirty="0">
                <a:solidFill>
                  <a:srgbClr val="292929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sv-SE" altLang="ja-JP" sz="1100" b="0" dirty="0">
                <a:solidFill>
                  <a:srgbClr val="292929"/>
                </a:solidFill>
                <a:effectLst/>
                <a:latin typeface="Consolas" panose="020B0609020204030204" pitchFamily="49" charset="0"/>
              </a:rPr>
              <a:t>        I_Glass</a:t>
            </a:r>
          </a:p>
          <a:p>
            <a:r>
              <a:rPr lang="sv-SE" altLang="ja-JP" sz="1100" b="0" dirty="0">
                <a:solidFill>
                  <a:srgbClr val="292929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sv-SE" altLang="ja-JP" sz="1100" b="0" dirty="0">
                <a:solidFill>
                  <a:srgbClr val="292929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sv-SE" altLang="ja-JP" sz="11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texture</a:t>
            </a:r>
            <a:r>
              <a:rPr lang="sv-SE" altLang="ja-JP" sz="1100" b="0" dirty="0">
                <a:solidFill>
                  <a:srgbClr val="292929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sv-SE" altLang="ja-JP" sz="1100" b="0" dirty="0">
                <a:solidFill>
                  <a:srgbClr val="292929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sv-SE" altLang="ja-JP" sz="11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pigment</a:t>
            </a:r>
            <a:r>
              <a:rPr lang="sv-SE" altLang="ja-JP" sz="1100" b="0" dirty="0">
                <a:solidFill>
                  <a:srgbClr val="292929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sv-SE" altLang="ja-JP" sz="11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rgbt</a:t>
            </a:r>
            <a:r>
              <a:rPr lang="sv-SE" altLang="ja-JP" sz="1100" b="0" dirty="0">
                <a:solidFill>
                  <a:srgbClr val="292929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sv-SE" altLang="ja-JP" sz="11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sv-SE" altLang="ja-JP" sz="1100" b="0" dirty="0">
                <a:solidFill>
                  <a:srgbClr val="292929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sv-SE" altLang="ja-JP" sz="11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sv-SE" altLang="ja-JP" sz="1100" b="0" dirty="0">
                <a:solidFill>
                  <a:srgbClr val="292929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sv-SE" altLang="ja-JP" sz="11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sv-SE" altLang="ja-JP" sz="1100" b="0" dirty="0">
                <a:solidFill>
                  <a:srgbClr val="292929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sv-SE" altLang="ja-JP" sz="11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0.9</a:t>
            </a:r>
            <a:r>
              <a:rPr lang="sv-SE" altLang="ja-JP" sz="1100" b="0" dirty="0">
                <a:solidFill>
                  <a:srgbClr val="292929"/>
                </a:solidFill>
                <a:effectLst/>
                <a:latin typeface="Consolas" panose="020B0609020204030204" pitchFamily="49" charset="0"/>
              </a:rPr>
              <a:t>&gt;}</a:t>
            </a:r>
          </a:p>
          <a:p>
            <a:r>
              <a:rPr lang="sv-SE" altLang="ja-JP" sz="1100" b="0" dirty="0">
                <a:solidFill>
                  <a:srgbClr val="292929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sv-SE" altLang="ja-JP" sz="1100" b="0" dirty="0">
                <a:solidFill>
                  <a:srgbClr val="292929"/>
                </a:solidFill>
                <a:effectLst/>
                <a:latin typeface="Consolas" panose="020B0609020204030204" pitchFamily="49" charset="0"/>
              </a:rPr>
              <a:t>    T_Glass(clr)</a:t>
            </a:r>
          </a:p>
          <a:p>
            <a:r>
              <a:rPr lang="sv-SE" altLang="ja-JP" sz="1100" b="0" dirty="0">
                <a:solidFill>
                  <a:srgbClr val="292929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22" name="吹き出し: 角を丸めた四角形 21">
            <a:extLst>
              <a:ext uri="{FF2B5EF4-FFF2-40B4-BE49-F238E27FC236}">
                <a16:creationId xmlns:a16="http://schemas.microsoft.com/office/drawing/2014/main" id="{C177AE72-EE60-2878-E3E3-E2BA801C54F0}"/>
              </a:ext>
            </a:extLst>
          </p:cNvPr>
          <p:cNvSpPr/>
          <p:nvPr/>
        </p:nvSpPr>
        <p:spPr>
          <a:xfrm>
            <a:off x="2312132" y="4413314"/>
            <a:ext cx="2392082" cy="1361744"/>
          </a:xfrm>
          <a:prstGeom prst="wedgeRoundRectCallout">
            <a:avLst>
              <a:gd name="adj1" fmla="val 78128"/>
              <a:gd name="adj2" fmla="val -50154"/>
              <a:gd name="adj3" fmla="val 16667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ja-JP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#declare</a:t>
            </a:r>
            <a:r>
              <a:rPr lang="en-US" altLang="ja-JP" sz="11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ja-JP" sz="1100" b="0" dirty="0" err="1">
                <a:solidFill>
                  <a:srgbClr val="292929"/>
                </a:solidFill>
                <a:effectLst/>
                <a:latin typeface="Consolas" panose="020B0609020204030204" pitchFamily="49" charset="0"/>
              </a:rPr>
              <a:t>I_Glass</a:t>
            </a:r>
            <a:r>
              <a:rPr lang="en-US" altLang="ja-JP" sz="1100" b="0" dirty="0">
                <a:solidFill>
                  <a:srgbClr val="292929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ja-JP" sz="11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endParaRPr lang="en-US" altLang="ja-JP" sz="1100" b="0" dirty="0">
              <a:solidFill>
                <a:srgbClr val="292929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ja-JP" sz="1100" b="0" dirty="0">
                <a:solidFill>
                  <a:srgbClr val="292929"/>
                </a:solidFill>
                <a:effectLst/>
                <a:latin typeface="Consolas" panose="020B0609020204030204" pitchFamily="49" charset="0"/>
              </a:rPr>
              <a:t>   </a:t>
            </a:r>
            <a:r>
              <a:rPr lang="en-US" altLang="ja-JP" sz="11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interior</a:t>
            </a:r>
            <a:r>
              <a:rPr lang="en-US" altLang="ja-JP" sz="1100" b="0" dirty="0">
                <a:solidFill>
                  <a:srgbClr val="292929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ja-JP" sz="1100" b="0" dirty="0">
                <a:solidFill>
                  <a:srgbClr val="292929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ja-JP" sz="11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ior</a:t>
            </a:r>
            <a:r>
              <a:rPr lang="en-US" altLang="ja-JP" sz="11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ja-JP" sz="11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1.01</a:t>
            </a:r>
            <a:endParaRPr lang="en-US" altLang="ja-JP" sz="1100" b="0" dirty="0">
              <a:solidFill>
                <a:srgbClr val="292929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ja-JP" sz="1100" b="0" dirty="0">
                <a:solidFill>
                  <a:srgbClr val="292929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ja-JP" sz="11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caustics</a:t>
            </a:r>
            <a:r>
              <a:rPr lang="en-US" altLang="ja-JP" sz="11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ja-JP" sz="11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endParaRPr lang="en-US" altLang="ja-JP" sz="1100" b="0" dirty="0">
              <a:solidFill>
                <a:srgbClr val="292929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ja-JP" sz="1100" b="0" dirty="0">
                <a:solidFill>
                  <a:srgbClr val="292929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ja-JP" sz="11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fade_distance</a:t>
            </a:r>
            <a:r>
              <a:rPr lang="en-US" altLang="ja-JP" sz="11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ja-JP" sz="11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0.01</a:t>
            </a:r>
            <a:endParaRPr lang="en-US" altLang="ja-JP" sz="1100" b="0" dirty="0">
              <a:solidFill>
                <a:srgbClr val="292929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ja-JP" sz="1100" b="0" dirty="0">
                <a:solidFill>
                  <a:srgbClr val="292929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ja-JP" sz="11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fade_power</a:t>
            </a:r>
            <a:r>
              <a:rPr lang="en-US" altLang="ja-JP" sz="11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ja-JP" sz="11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0.01</a:t>
            </a:r>
            <a:endParaRPr lang="en-US" altLang="ja-JP" sz="1100" b="0" dirty="0">
              <a:solidFill>
                <a:srgbClr val="292929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ja-JP" sz="1100" b="0" dirty="0">
                <a:solidFill>
                  <a:srgbClr val="292929"/>
                </a:solidFill>
                <a:effectLst/>
                <a:latin typeface="Consolas" panose="020B0609020204030204" pitchFamily="49" charset="0"/>
              </a:rPr>
              <a:t>   }</a:t>
            </a:r>
          </a:p>
        </p:txBody>
      </p:sp>
      <p:sp>
        <p:nvSpPr>
          <p:cNvPr id="23" name="吹き出し: 角を丸めた四角形 22">
            <a:extLst>
              <a:ext uri="{FF2B5EF4-FFF2-40B4-BE49-F238E27FC236}">
                <a16:creationId xmlns:a16="http://schemas.microsoft.com/office/drawing/2014/main" id="{0DBA886A-A426-E617-E139-27BE9F45861B}"/>
              </a:ext>
            </a:extLst>
          </p:cNvPr>
          <p:cNvSpPr/>
          <p:nvPr/>
        </p:nvSpPr>
        <p:spPr>
          <a:xfrm>
            <a:off x="3144694" y="1690833"/>
            <a:ext cx="2305130" cy="2057292"/>
          </a:xfrm>
          <a:prstGeom prst="wedgeRoundRectCallout">
            <a:avLst>
              <a:gd name="adj1" fmla="val 43480"/>
              <a:gd name="adj2" fmla="val 61844"/>
              <a:gd name="adj3" fmla="val 16667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ja-JP" sz="11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#macro</a:t>
            </a:r>
            <a:r>
              <a:rPr lang="en-US" altLang="ja-JP" sz="11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ja-JP" sz="1100" b="0" dirty="0" err="1">
                <a:solidFill>
                  <a:srgbClr val="292929"/>
                </a:solidFill>
                <a:effectLst/>
                <a:latin typeface="Consolas" panose="020B0609020204030204" pitchFamily="49" charset="0"/>
              </a:rPr>
              <a:t>T_Glass</a:t>
            </a:r>
            <a:r>
              <a:rPr lang="en-US" altLang="ja-JP" sz="1100" b="0" dirty="0">
                <a:solidFill>
                  <a:srgbClr val="292929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ja-JP" sz="1100" b="0" dirty="0" err="1">
                <a:solidFill>
                  <a:srgbClr val="292929"/>
                </a:solidFill>
                <a:effectLst/>
                <a:latin typeface="Consolas" panose="020B0609020204030204" pitchFamily="49" charset="0"/>
              </a:rPr>
              <a:t>clr</a:t>
            </a:r>
            <a:r>
              <a:rPr lang="en-US" altLang="ja-JP" sz="1100" b="0" dirty="0">
                <a:solidFill>
                  <a:srgbClr val="292929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ja-JP" sz="11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texture</a:t>
            </a:r>
            <a:r>
              <a:rPr lang="en-US" altLang="ja-JP" sz="1100" b="0" dirty="0">
                <a:solidFill>
                  <a:srgbClr val="292929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ja-JP" sz="1100" b="0" dirty="0">
                <a:solidFill>
                  <a:srgbClr val="292929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ja-JP" sz="11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pigment</a:t>
            </a:r>
            <a:r>
              <a:rPr lang="en-US" altLang="ja-JP" sz="1100" b="0" dirty="0">
                <a:solidFill>
                  <a:srgbClr val="292929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altLang="ja-JP" sz="1100" b="0" dirty="0" err="1">
                <a:solidFill>
                  <a:srgbClr val="292929"/>
                </a:solidFill>
                <a:effectLst/>
                <a:latin typeface="Consolas" panose="020B0609020204030204" pitchFamily="49" charset="0"/>
              </a:rPr>
              <a:t>clr</a:t>
            </a:r>
            <a:r>
              <a:rPr lang="en-US" altLang="ja-JP" sz="1100" b="0" dirty="0">
                <a:solidFill>
                  <a:srgbClr val="292929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altLang="ja-JP" sz="1100" b="0" dirty="0">
                <a:solidFill>
                  <a:srgbClr val="292929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ja-JP" sz="11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finish</a:t>
            </a:r>
            <a:r>
              <a:rPr lang="en-US" altLang="ja-JP" sz="1100" b="0" dirty="0">
                <a:solidFill>
                  <a:srgbClr val="292929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ja-JP" sz="1100" b="0" dirty="0">
                <a:solidFill>
                  <a:srgbClr val="292929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ja-JP" sz="11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ambient</a:t>
            </a:r>
            <a:r>
              <a:rPr lang="en-US" altLang="ja-JP" sz="11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ja-JP" sz="11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0.0</a:t>
            </a:r>
            <a:endParaRPr lang="en-US" altLang="ja-JP" sz="1100" b="0" dirty="0">
              <a:solidFill>
                <a:srgbClr val="292929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ja-JP" sz="1100" b="0" dirty="0">
                <a:solidFill>
                  <a:srgbClr val="292929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ja-JP" sz="11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diffuse</a:t>
            </a:r>
            <a:r>
              <a:rPr lang="en-US" altLang="ja-JP" sz="11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ja-JP" sz="11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0.0</a:t>
            </a:r>
            <a:endParaRPr lang="en-US" altLang="ja-JP" sz="1100" b="0" dirty="0">
              <a:solidFill>
                <a:srgbClr val="292929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ja-JP" sz="1100" b="0" dirty="0">
                <a:solidFill>
                  <a:srgbClr val="292929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ja-JP" sz="1100" b="0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reflection</a:t>
            </a:r>
            <a:r>
              <a:rPr lang="en-US" altLang="ja-JP" sz="11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ja-JP" sz="11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0.1</a:t>
            </a:r>
            <a:endParaRPr lang="en-US" altLang="ja-JP" sz="1100" b="0" dirty="0">
              <a:solidFill>
                <a:srgbClr val="292929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ja-JP" sz="1100" b="0" dirty="0">
                <a:solidFill>
                  <a:srgbClr val="292929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ja-JP" sz="11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phong</a:t>
            </a:r>
            <a:r>
              <a:rPr lang="en-US" altLang="ja-JP" sz="11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ja-JP" sz="11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0.3</a:t>
            </a:r>
            <a:endParaRPr lang="en-US" altLang="ja-JP" sz="1100" b="0" dirty="0">
              <a:solidFill>
                <a:srgbClr val="292929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ja-JP" sz="1100" b="0" dirty="0">
                <a:solidFill>
                  <a:srgbClr val="292929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ja-JP" sz="1100" b="0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phong_size</a:t>
            </a:r>
            <a:r>
              <a:rPr lang="en-US" altLang="ja-JP" sz="1100" b="0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ja-JP" sz="11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90</a:t>
            </a:r>
            <a:endParaRPr lang="en-US" altLang="ja-JP" sz="1100" b="0" dirty="0">
              <a:solidFill>
                <a:srgbClr val="292929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ja-JP" sz="1100" b="0" dirty="0">
                <a:solidFill>
                  <a:srgbClr val="292929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r>
              <a:rPr lang="en-US" altLang="ja-JP" sz="1100" b="0" dirty="0">
                <a:solidFill>
                  <a:srgbClr val="292929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25" name="星: 10 pt 24">
            <a:extLst>
              <a:ext uri="{FF2B5EF4-FFF2-40B4-BE49-F238E27FC236}">
                <a16:creationId xmlns:a16="http://schemas.microsoft.com/office/drawing/2014/main" id="{B3661177-D843-A86E-0245-01EE51474E91}"/>
              </a:ext>
            </a:extLst>
          </p:cNvPr>
          <p:cNvSpPr/>
          <p:nvPr/>
        </p:nvSpPr>
        <p:spPr>
          <a:xfrm rot="525351">
            <a:off x="4894001" y="1842331"/>
            <a:ext cx="874109" cy="506900"/>
          </a:xfrm>
          <a:prstGeom prst="star10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600" dirty="0"/>
              <a:t>×</a:t>
            </a:r>
            <a:r>
              <a:rPr kumimoji="1" lang="ja-JP" altLang="en-US" sz="1600" dirty="0"/>
              <a:t>２</a:t>
            </a:r>
          </a:p>
        </p:txBody>
      </p:sp>
    </p:spTree>
    <p:extLst>
      <p:ext uri="{BB962C8B-B14F-4D97-AF65-F5344CB8AC3E}">
        <p14:creationId xmlns:p14="http://schemas.microsoft.com/office/powerpoint/2010/main" val="3232117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23" grpId="0" animBg="1"/>
      <p:bldP spid="2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850302A-2999-20E8-356F-287CE9807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無数の電球</a:t>
            </a:r>
            <a:endParaRPr kumimoji="1" lang="ja-JP" altLang="en-US" dirty="0"/>
          </a:p>
        </p:txBody>
      </p:sp>
      <p:grpSp>
        <p:nvGrpSpPr>
          <p:cNvPr id="8" name="グループ化 7">
            <a:extLst>
              <a:ext uri="{FF2B5EF4-FFF2-40B4-BE49-F238E27FC236}">
                <a16:creationId xmlns:a16="http://schemas.microsoft.com/office/drawing/2014/main" id="{BA430FC7-0039-73E6-8956-C03CA18F124D}"/>
              </a:ext>
            </a:extLst>
          </p:cNvPr>
          <p:cNvGrpSpPr/>
          <p:nvPr/>
        </p:nvGrpSpPr>
        <p:grpSpPr>
          <a:xfrm>
            <a:off x="581192" y="2131912"/>
            <a:ext cx="5495011" cy="2594176"/>
            <a:chOff x="375437" y="2178992"/>
            <a:chExt cx="8059917" cy="3987679"/>
          </a:xfrm>
        </p:grpSpPr>
        <p:pic>
          <p:nvPicPr>
            <p:cNvPr id="6" name="図 5" descr="テーブルに置いている様々な種類の瓶&#10;&#10;低い精度で自動的に生成された説明">
              <a:extLst>
                <a:ext uri="{FF2B5EF4-FFF2-40B4-BE49-F238E27FC236}">
                  <a16:creationId xmlns:a16="http://schemas.microsoft.com/office/drawing/2014/main" id="{05C5D1CA-B423-3E69-EF87-E1DC7D22D23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1192" y="2369033"/>
              <a:ext cx="7648408" cy="3607599"/>
            </a:xfrm>
            <a:prstGeom prst="rect">
              <a:avLst/>
            </a:prstGeom>
          </p:spPr>
        </p:pic>
        <p:sp>
          <p:nvSpPr>
            <p:cNvPr id="7" name="正方形/長方形 6">
              <a:extLst>
                <a:ext uri="{FF2B5EF4-FFF2-40B4-BE49-F238E27FC236}">
                  <a16:creationId xmlns:a16="http://schemas.microsoft.com/office/drawing/2014/main" id="{9D34334F-E08B-F011-2149-AC9EF4731562}"/>
                </a:ext>
              </a:extLst>
            </p:cNvPr>
            <p:cNvSpPr/>
            <p:nvPr/>
          </p:nvSpPr>
          <p:spPr>
            <a:xfrm>
              <a:off x="375437" y="2178992"/>
              <a:ext cx="8059917" cy="3987679"/>
            </a:xfrm>
            <a:prstGeom prst="rect">
              <a:avLst/>
            </a:prstGeom>
            <a:noFill/>
            <a:ln w="762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</p:grpSp>
      <p:pic>
        <p:nvPicPr>
          <p:cNvPr id="10" name="図 9" descr="テーブルに置いている数々の瓶&#10;&#10;低い精度で自動的に生成された説明">
            <a:extLst>
              <a:ext uri="{FF2B5EF4-FFF2-40B4-BE49-F238E27FC236}">
                <a16:creationId xmlns:a16="http://schemas.microsoft.com/office/drawing/2014/main" id="{46E32802-615B-7E7C-ED24-AAF4B9C9018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467"/>
          <a:stretch/>
        </p:blipFill>
        <p:spPr>
          <a:xfrm>
            <a:off x="6890937" y="4851655"/>
            <a:ext cx="3736071" cy="1696176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A9A458F6-C672-9767-E4A8-19ADBF40097F}"/>
              </a:ext>
            </a:extLst>
          </p:cNvPr>
          <p:cNvSpPr txBox="1"/>
          <p:nvPr/>
        </p:nvSpPr>
        <p:spPr>
          <a:xfrm>
            <a:off x="6216481" y="2331531"/>
            <a:ext cx="479604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4000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多様性</a:t>
            </a:r>
            <a:endParaRPr kumimoji="1" lang="en-US" altLang="ja-JP" sz="4000" dirty="0">
              <a:latin typeface="BIZ UDゴシック" panose="020B0400000000000000" pitchFamily="49" charset="-128"/>
              <a:ea typeface="BIZ UDゴシック" panose="020B0400000000000000" pitchFamily="49" charset="-128"/>
            </a:endParaRPr>
          </a:p>
          <a:p>
            <a:pPr algn="ctr"/>
            <a:r>
              <a:rPr kumimoji="1" lang="ja-JP" altLang="en-US" sz="3200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＆</a:t>
            </a:r>
          </a:p>
          <a:p>
            <a:pPr algn="ctr"/>
            <a:r>
              <a:rPr kumimoji="1" lang="ja-JP" altLang="en-US" sz="4000" dirty="0">
                <a:latin typeface="BIZ UDゴシック" panose="020B0400000000000000" pitchFamily="49" charset="-128"/>
                <a:ea typeface="BIZ UDゴシック" panose="020B0400000000000000" pitchFamily="49" charset="-128"/>
              </a:rPr>
              <a:t>生成頻度</a:t>
            </a:r>
            <a:endParaRPr kumimoji="1" lang="en-US" altLang="ja-JP" sz="4000" dirty="0">
              <a:latin typeface="BIZ UDゴシック" panose="020B0400000000000000" pitchFamily="49" charset="-128"/>
              <a:ea typeface="BIZ UDゴシック" panose="020B0400000000000000" pitchFamily="49" charset="-128"/>
            </a:endParaRPr>
          </a:p>
        </p:txBody>
      </p:sp>
      <p:pic>
        <p:nvPicPr>
          <p:cNvPr id="20" name="コンテンツ プレースホルダー 19" descr="立つ, テーブル, 食品 が含まれている画像&#10;&#10;自動的に生成された説明">
            <a:extLst>
              <a:ext uri="{FF2B5EF4-FFF2-40B4-BE49-F238E27FC236}">
                <a16:creationId xmlns:a16="http://schemas.microsoft.com/office/drawing/2014/main" id="{691B8DD9-51DD-BD0B-B19C-382E738D7B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2" b="42691"/>
          <a:stretch/>
        </p:blipFill>
        <p:spPr>
          <a:xfrm>
            <a:off x="1356329" y="4849719"/>
            <a:ext cx="3944736" cy="1698112"/>
          </a:xfr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539016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B63D02F-2FEB-3A62-B34A-1E9E7F558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多様性 </a:t>
            </a:r>
            <a:r>
              <a:rPr lang="en-US" altLang="ja-JP" sz="2000" dirty="0"/>
              <a:t>- </a:t>
            </a:r>
            <a:r>
              <a:rPr lang="ja-JP" altLang="en-US" sz="1800" dirty="0"/>
              <a:t>無数の電球</a:t>
            </a:r>
            <a:endParaRPr kumimoji="1" lang="ja-JP" altLang="en-US" sz="2000" dirty="0"/>
          </a:p>
        </p:txBody>
      </p:sp>
      <p:sp>
        <p:nvSpPr>
          <p:cNvPr id="11" name="コンテンツ プレースホルダー 2">
            <a:extLst>
              <a:ext uri="{FF2B5EF4-FFF2-40B4-BE49-F238E27FC236}">
                <a16:creationId xmlns:a16="http://schemas.microsoft.com/office/drawing/2014/main" id="{3203A1A2-A14A-A6F8-27F2-E9ED4A1225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2744830"/>
            <a:ext cx="6157405" cy="281419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2800" dirty="0"/>
              <a:t>生成のランダム性</a:t>
            </a:r>
            <a:endParaRPr lang="en-US" altLang="ja-JP" sz="2800" dirty="0"/>
          </a:p>
          <a:p>
            <a:r>
              <a:rPr lang="ja-JP" altLang="en-US" sz="2400" dirty="0"/>
              <a:t>生成位置からのずれ</a:t>
            </a:r>
            <a:endParaRPr lang="en-US" altLang="ja-JP" sz="2400" dirty="0"/>
          </a:p>
          <a:p>
            <a:r>
              <a:rPr lang="ja-JP" altLang="en-US" sz="2400" dirty="0"/>
              <a:t>ガラス球の形状</a:t>
            </a:r>
            <a:endParaRPr lang="en-US" altLang="ja-JP" sz="2400" dirty="0"/>
          </a:p>
          <a:p>
            <a:r>
              <a:rPr kumimoji="1" lang="ja-JP" altLang="en-US" sz="2400" dirty="0"/>
              <a:t>ソケット・ケーブルの色</a:t>
            </a:r>
            <a:endParaRPr kumimoji="1" lang="en-US" altLang="ja-JP" sz="2400" dirty="0"/>
          </a:p>
          <a:p>
            <a:pPr marL="0" indent="0">
              <a:buNone/>
            </a:pPr>
            <a:r>
              <a:rPr lang="en-US" altLang="ja-JP" sz="2000" dirty="0"/>
              <a:t>								</a:t>
            </a:r>
            <a:r>
              <a:rPr lang="ja-JP" altLang="en-US" sz="1400" dirty="0"/>
              <a:t>など</a:t>
            </a:r>
            <a:endParaRPr kumimoji="1" lang="en-US" altLang="ja-JP" sz="1400" dirty="0"/>
          </a:p>
          <a:p>
            <a:endParaRPr kumimoji="1" lang="ja-JP" altLang="en-US" sz="2000" dirty="0"/>
          </a:p>
        </p:txBody>
      </p:sp>
      <p:pic>
        <p:nvPicPr>
          <p:cNvPr id="12" name="コンテンツ プレースホルダー 19" descr="立つ, テーブル, 食品 が含まれている画像&#10;&#10;自動的に生成された説明">
            <a:extLst>
              <a:ext uri="{FF2B5EF4-FFF2-40B4-BE49-F238E27FC236}">
                <a16:creationId xmlns:a16="http://schemas.microsoft.com/office/drawing/2014/main" id="{A0BEFF6C-039E-B95C-E40D-F63B8AFFD62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2" b="42691"/>
          <a:stretch/>
        </p:blipFill>
        <p:spPr>
          <a:xfrm>
            <a:off x="966236" y="2914713"/>
            <a:ext cx="4634258" cy="1994934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grpSp>
        <p:nvGrpSpPr>
          <p:cNvPr id="10" name="グループ化 9">
            <a:extLst>
              <a:ext uri="{FF2B5EF4-FFF2-40B4-BE49-F238E27FC236}">
                <a16:creationId xmlns:a16="http://schemas.microsoft.com/office/drawing/2014/main" id="{8EB55FC3-3076-88E2-0F0F-2F14BB2E56FA}"/>
              </a:ext>
            </a:extLst>
          </p:cNvPr>
          <p:cNvGrpSpPr/>
          <p:nvPr/>
        </p:nvGrpSpPr>
        <p:grpSpPr>
          <a:xfrm>
            <a:off x="718483" y="2250188"/>
            <a:ext cx="5129764" cy="3323983"/>
            <a:chOff x="581193" y="2131911"/>
            <a:chExt cx="4059584" cy="2552055"/>
          </a:xfrm>
        </p:grpSpPr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905A8ABC-1617-C733-C179-8F079A7EE23A}"/>
                </a:ext>
              </a:extLst>
            </p:cNvPr>
            <p:cNvSpPr/>
            <p:nvPr/>
          </p:nvSpPr>
          <p:spPr>
            <a:xfrm>
              <a:off x="581193" y="2131911"/>
              <a:ext cx="4059584" cy="2552055"/>
            </a:xfrm>
            <a:prstGeom prst="rect">
              <a:avLst/>
            </a:prstGeom>
            <a:solidFill>
              <a:schemeClr val="bg1"/>
            </a:solidFill>
            <a:ln w="762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/>
            </a:p>
          </p:txBody>
        </p:sp>
        <p:pic>
          <p:nvPicPr>
            <p:cNvPr id="6" name="図 5" descr="テーブルに置いている瓶&#10;&#10;自動的に生成された説明">
              <a:extLst>
                <a:ext uri="{FF2B5EF4-FFF2-40B4-BE49-F238E27FC236}">
                  <a16:creationId xmlns:a16="http://schemas.microsoft.com/office/drawing/2014/main" id="{4A27985C-7624-C24B-3F8E-C54071367B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933" t="34479" r="17966" b="15001"/>
            <a:stretch/>
          </p:blipFill>
          <p:spPr>
            <a:xfrm>
              <a:off x="733416" y="2262342"/>
              <a:ext cx="3755138" cy="2291192"/>
            </a:xfrm>
            <a:prstGeom prst="rect">
              <a:avLst/>
            </a:prstGeom>
            <a:ln w="28575">
              <a:solidFill>
                <a:schemeClr val="tx1"/>
              </a:solidFill>
            </a:ln>
          </p:spPr>
        </p:pic>
      </p:grp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A45E9451-0A45-BC70-0FBB-60D1EA9E9C6C}"/>
              </a:ext>
            </a:extLst>
          </p:cNvPr>
          <p:cNvSpPr txBox="1"/>
          <p:nvPr/>
        </p:nvSpPr>
        <p:spPr>
          <a:xfrm>
            <a:off x="9174702" y="2220974"/>
            <a:ext cx="2532888" cy="64633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ja-JP" altLang="en-US" sz="3600" dirty="0"/>
              <a:t>乱数生成</a:t>
            </a:r>
          </a:p>
        </p:txBody>
      </p:sp>
    </p:spTree>
    <p:extLst>
      <p:ext uri="{BB962C8B-B14F-4D97-AF65-F5344CB8AC3E}">
        <p14:creationId xmlns:p14="http://schemas.microsoft.com/office/powerpoint/2010/main" val="1070625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2577A37-7EB0-14FF-AFC6-51E051139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生成頻度 </a:t>
            </a:r>
            <a:r>
              <a:rPr lang="en-US" altLang="ja-JP" sz="2000" dirty="0"/>
              <a:t>- </a:t>
            </a:r>
            <a:r>
              <a:rPr lang="ja-JP" altLang="en-US" sz="1800" dirty="0"/>
              <a:t>無数の電球</a:t>
            </a:r>
            <a:endParaRPr kumimoji="1" lang="ja-JP" altLang="en-US" dirty="0"/>
          </a:p>
        </p:txBody>
      </p:sp>
      <p:pic>
        <p:nvPicPr>
          <p:cNvPr id="7" name="コンテンツ プレースホルダー 6" descr="花火のcg&#10;&#10;中程度の精度で自動的に生成された説明">
            <a:extLst>
              <a:ext uri="{FF2B5EF4-FFF2-40B4-BE49-F238E27FC236}">
                <a16:creationId xmlns:a16="http://schemas.microsoft.com/office/drawing/2014/main" id="{47E090B8-90F0-03AA-4ABC-88BF6BE21C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238691"/>
            <a:ext cx="4904316" cy="3678237"/>
          </a:xfrm>
        </p:spPr>
      </p:pic>
      <p:pic>
        <p:nvPicPr>
          <p:cNvPr id="4" name="図 3" descr="テーブルに置いている数々の瓶&#10;&#10;低い精度で自動的に生成された説明">
            <a:extLst>
              <a:ext uri="{FF2B5EF4-FFF2-40B4-BE49-F238E27FC236}">
                <a16:creationId xmlns:a16="http://schemas.microsoft.com/office/drawing/2014/main" id="{DFE3AA78-0BE6-807A-5C26-CCEAB568FDC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467"/>
          <a:stretch/>
        </p:blipFill>
        <p:spPr>
          <a:xfrm>
            <a:off x="1003148" y="2194338"/>
            <a:ext cx="3943673" cy="1790427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10" name="図 9" descr="瓶, テーブル, 屋内, 座る が含まれている画像&#10;&#10;自動的に生成された説明">
            <a:extLst>
              <a:ext uri="{FF2B5EF4-FFF2-40B4-BE49-F238E27FC236}">
                <a16:creationId xmlns:a16="http://schemas.microsoft.com/office/drawing/2014/main" id="{FF5B73CA-B95B-2595-8F76-846877EC69D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8" b="38557"/>
          <a:stretch/>
        </p:blipFill>
        <p:spPr>
          <a:xfrm>
            <a:off x="1003148" y="4265631"/>
            <a:ext cx="3943673" cy="1818592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265646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F719F78-6F93-0D94-FBF3-CB5A404B1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課題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63998D9-97D1-24B0-C12F-F93FF2564B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294755"/>
            <a:ext cx="11029615" cy="3678303"/>
          </a:xfrm>
        </p:spPr>
        <p:txBody>
          <a:bodyPr/>
          <a:lstStyle/>
          <a:p>
            <a:r>
              <a:rPr kumimoji="1" lang="ja-JP" altLang="en-US" dirty="0"/>
              <a:t>多様性の貧弱さ</a:t>
            </a:r>
            <a:endParaRPr kumimoji="1" lang="en-US" altLang="ja-JP" dirty="0"/>
          </a:p>
          <a:p>
            <a:pPr lvl="1"/>
            <a:r>
              <a:rPr lang="ja-JP" altLang="en-US" dirty="0"/>
              <a:t>電球は色・大きさのみの違い</a:t>
            </a:r>
            <a:endParaRPr lang="en-US" altLang="ja-JP" dirty="0"/>
          </a:p>
          <a:p>
            <a:pPr lvl="1"/>
            <a:r>
              <a:rPr lang="ja-JP" altLang="en-US" dirty="0"/>
              <a:t>縦長のガラス球</a:t>
            </a:r>
            <a:endParaRPr lang="en-US" altLang="ja-JP" dirty="0"/>
          </a:p>
          <a:p>
            <a:pPr lvl="1"/>
            <a:r>
              <a:rPr lang="ja-JP" altLang="en-US" dirty="0"/>
              <a:t>棒状フィラメント </a:t>
            </a:r>
            <a:r>
              <a:rPr lang="en-US" altLang="ja-JP" dirty="0" err="1"/>
              <a:t>etc</a:t>
            </a:r>
            <a:r>
              <a:rPr lang="en-US" altLang="ja-JP" dirty="0"/>
              <a:t>…</a:t>
            </a:r>
          </a:p>
          <a:p>
            <a:pPr marL="0" indent="0">
              <a:buNone/>
            </a:pPr>
            <a:endParaRPr kumimoji="1" lang="en-US" altLang="ja-JP" dirty="0"/>
          </a:p>
          <a:p>
            <a:r>
              <a:rPr lang="ja-JP" altLang="en-US" dirty="0"/>
              <a:t>生成における衝突可能性</a:t>
            </a:r>
            <a:endParaRPr lang="en-US" altLang="ja-JP" dirty="0"/>
          </a:p>
          <a:p>
            <a:pPr lvl="1"/>
            <a:r>
              <a:rPr kumimoji="1" lang="ja-JP" altLang="en-US" dirty="0"/>
              <a:t>ある程度の対策はした</a:t>
            </a:r>
            <a:endParaRPr kumimoji="1" lang="en-US" altLang="ja-JP" dirty="0"/>
          </a:p>
          <a:p>
            <a:pPr lvl="1"/>
            <a:r>
              <a:rPr lang="ja-JP" altLang="en-US" dirty="0"/>
              <a:t>特に大きなガラス球が並ぶと危ない</a:t>
            </a:r>
            <a:endParaRPr kumimoji="1" lang="ja-JP" altLang="en-US" dirty="0"/>
          </a:p>
        </p:txBody>
      </p:sp>
      <p:pic>
        <p:nvPicPr>
          <p:cNvPr id="5" name="図 4" descr="光, テーブル, 異なる, 写真 が含まれている画像&#10;&#10;自動的に生成された説明">
            <a:extLst>
              <a:ext uri="{FF2B5EF4-FFF2-40B4-BE49-F238E27FC236}">
                <a16:creationId xmlns:a16="http://schemas.microsoft.com/office/drawing/2014/main" id="{273FA848-1552-9566-C50B-E8F8518D74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1410" y="2409014"/>
            <a:ext cx="5674542" cy="3449783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11736976-20D4-FBD7-F507-D5CDDC4533C8}"/>
              </a:ext>
            </a:extLst>
          </p:cNvPr>
          <p:cNvSpPr txBox="1"/>
          <p:nvPr/>
        </p:nvSpPr>
        <p:spPr>
          <a:xfrm>
            <a:off x="9124675" y="5834556"/>
            <a:ext cx="24861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200" dirty="0"/>
              <a:t>出典：</a:t>
            </a:r>
            <a:r>
              <a:rPr kumimoji="1" lang="en-US" altLang="ja-JP" sz="1200" dirty="0"/>
              <a:t>Google</a:t>
            </a:r>
            <a:r>
              <a:rPr kumimoji="1" lang="ja-JP" altLang="en-US" sz="1200" dirty="0"/>
              <a:t> 画像検索「電球」</a:t>
            </a:r>
          </a:p>
        </p:txBody>
      </p:sp>
    </p:spTree>
    <p:extLst>
      <p:ext uri="{BB962C8B-B14F-4D97-AF65-F5344CB8AC3E}">
        <p14:creationId xmlns:p14="http://schemas.microsoft.com/office/powerpoint/2010/main" val="547999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1">
            <a:extLst>
              <a:ext uri="{FF2B5EF4-FFF2-40B4-BE49-F238E27FC236}">
                <a16:creationId xmlns:a16="http://schemas.microsoft.com/office/drawing/2014/main" id="{B8DD2392-397B-48BF-BEFA-EA1FB881C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コンテンツ プレースホルダー 4" descr="テーブルに置いている数々の瓶&#10;&#10;中程度の精度で自動的に生成された説明">
            <a:extLst>
              <a:ext uri="{FF2B5EF4-FFF2-40B4-BE49-F238E27FC236}">
                <a16:creationId xmlns:a16="http://schemas.microsoft.com/office/drawing/2014/main" id="{A690F400-0CC5-30D3-898A-96CADE0E1DA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" b="2492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CA7BD0E4-625C-8F67-07DB-5F734F8A5B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3870" y="2922100"/>
            <a:ext cx="10144260" cy="1013800"/>
          </a:xfrm>
        </p:spPr>
        <p:txBody>
          <a:bodyPr>
            <a:normAutofit/>
          </a:bodyPr>
          <a:lstStyle/>
          <a:p>
            <a:pPr algn="ctr"/>
            <a:r>
              <a:rPr kumimoji="1" lang="ja-JP" altLang="en-US" sz="4000" dirty="0">
                <a:solidFill>
                  <a:schemeClr val="tx1"/>
                </a:solidFill>
              </a:rPr>
              <a:t>ご清聴ありがとうございました．</a:t>
            </a:r>
          </a:p>
        </p:txBody>
      </p:sp>
    </p:spTree>
    <p:extLst>
      <p:ext uri="{BB962C8B-B14F-4D97-AF65-F5344CB8AC3E}">
        <p14:creationId xmlns:p14="http://schemas.microsoft.com/office/powerpoint/2010/main" val="14686883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配当">
  <a:themeElements>
    <a:clrScheme name="配当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配当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配当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TM03457464[[fn=配当]]</Template>
  <TotalTime>380</TotalTime>
  <Words>270</Words>
  <Application>Microsoft Macintosh PowerPoint</Application>
  <PresentationFormat>Widescreen</PresentationFormat>
  <Paragraphs>67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BIZ UDゴシック</vt:lpstr>
      <vt:lpstr>Consolas</vt:lpstr>
      <vt:lpstr>Gill Sans MT</vt:lpstr>
      <vt:lpstr>Wingdings 2</vt:lpstr>
      <vt:lpstr>配当</vt:lpstr>
      <vt:lpstr>CG実験 テーマ：三色</vt:lpstr>
      <vt:lpstr>テーマ：三色 『ドロップアウト』</vt:lpstr>
      <vt:lpstr>三色 = RGBの単色光</vt:lpstr>
      <vt:lpstr>ガラスの表現</vt:lpstr>
      <vt:lpstr>無数の電球</vt:lpstr>
      <vt:lpstr>多様性 - 無数の電球</vt:lpstr>
      <vt:lpstr>生成頻度 - 無数の電球</vt:lpstr>
      <vt:lpstr>課題</vt:lpstr>
      <vt:lpstr>ご清聴ありがとうございました．</vt:lpstr>
      <vt:lpstr>講評・質問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CG実験 テーマ：三色</dc:title>
  <dc:creator>Nakajima Hiroki</dc:creator>
  <cp:lastModifiedBy>仲嶋 裕希</cp:lastModifiedBy>
  <cp:revision>61</cp:revision>
  <dcterms:created xsi:type="dcterms:W3CDTF">2022-05-01T09:16:15Z</dcterms:created>
  <dcterms:modified xsi:type="dcterms:W3CDTF">2024-04-23T10:41:11Z</dcterms:modified>
</cp:coreProperties>
</file>

<file path=docProps/thumbnail.jpeg>
</file>